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4" r:id="rId2"/>
    <p:sldId id="270" r:id="rId3"/>
    <p:sldId id="262" r:id="rId4"/>
    <p:sldId id="259" r:id="rId5"/>
    <p:sldId id="261" r:id="rId6"/>
    <p:sldId id="273" r:id="rId7"/>
    <p:sldId id="263" r:id="rId8"/>
    <p:sldId id="275" r:id="rId9"/>
    <p:sldId id="276" r:id="rId10"/>
    <p:sldId id="277" r:id="rId11"/>
    <p:sldId id="266" r:id="rId12"/>
    <p:sldId id="278" r:id="rId13"/>
    <p:sldId id="279" r:id="rId14"/>
    <p:sldId id="267" r:id="rId15"/>
    <p:sldId id="281" r:id="rId16"/>
    <p:sldId id="268" r:id="rId17"/>
    <p:sldId id="280" r:id="rId1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33CC"/>
    <a:srgbClr val="FF00FF"/>
    <a:srgbClr val="CC0000"/>
    <a:srgbClr val="FFCCFF"/>
    <a:srgbClr val="FFFFCC"/>
    <a:srgbClr val="41719C"/>
    <a:srgbClr val="CC00CC"/>
    <a:srgbClr val="FF99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96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3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3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7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8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4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0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7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1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1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03/10/2022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0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5657" y="1086375"/>
            <a:ext cx="8860777" cy="37406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898885" y="250771"/>
            <a:ext cx="3264915" cy="44631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 TRA BÀI CŨ</a:t>
            </a:r>
            <a:endParaRPr lang="en-US" sz="2400" b="1" dirty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57" y="3235146"/>
            <a:ext cx="2513324" cy="1040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850" y="3233966"/>
            <a:ext cx="1478756" cy="1250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3316" y="2525244"/>
            <a:ext cx="2160485" cy="1844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9274" t="12061" r="9464" b="16956"/>
          <a:stretch/>
        </p:blipFill>
        <p:spPr>
          <a:xfrm>
            <a:off x="2658981" y="3352698"/>
            <a:ext cx="1344335" cy="8551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8677" y="1526560"/>
            <a:ext cx="8292911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vi-VN" sz="2100" b="1" dirty="0">
                <a:solidFill>
                  <a:srgbClr val="FF0000"/>
                </a:solidFill>
                <a:ea typeface="MS Mincho" panose="02020609040205080304" pitchFamily="49" charset="-128"/>
              </a:rPr>
              <a:t>Nêu chức năng của bàn phím, chuột, </a:t>
            </a:r>
            <a:r>
              <a:rPr lang="vi-VN" sz="2100" b="1">
                <a:solidFill>
                  <a:srgbClr val="FF0000"/>
                </a:solidFill>
                <a:ea typeface="MS Mincho" panose="02020609040205080304" pitchFamily="49" charset="-128"/>
              </a:rPr>
              <a:t>màn </a:t>
            </a:r>
            <a:r>
              <a:rPr lang="vi-VN" sz="2100" b="1" smtClean="0">
                <a:solidFill>
                  <a:srgbClr val="FF0000"/>
                </a:solidFill>
                <a:ea typeface="MS Mincho" panose="02020609040205080304" pitchFamily="49" charset="-128"/>
              </a:rPr>
              <a:t>hình</a:t>
            </a:r>
            <a:r>
              <a:rPr lang="en-US" sz="2100" b="1" smtClean="0">
                <a:solidFill>
                  <a:srgbClr val="FF0000"/>
                </a:solidFill>
                <a:ea typeface="MS Mincho" panose="02020609040205080304" pitchFamily="49" charset="-128"/>
              </a:rPr>
              <a:t>, thân máy</a:t>
            </a:r>
            <a:r>
              <a:rPr lang="vi-VN" sz="2100" b="1" smtClean="0">
                <a:solidFill>
                  <a:srgbClr val="FF0000"/>
                </a:solidFill>
                <a:ea typeface="MS Mincho" panose="02020609040205080304" pitchFamily="49" charset="-128"/>
              </a:rPr>
              <a:t> </a:t>
            </a:r>
            <a:r>
              <a:rPr lang="vi-VN" sz="2100" b="1" dirty="0">
                <a:solidFill>
                  <a:srgbClr val="FF0000"/>
                </a:solidFill>
                <a:ea typeface="MS Mincho" panose="02020609040205080304" pitchFamily="49" charset="-128"/>
              </a:rPr>
              <a:t>và loa</a:t>
            </a:r>
            <a:r>
              <a:rPr lang="en-US" sz="2100" b="1" dirty="0">
                <a:solidFill>
                  <a:srgbClr val="FF0000"/>
                </a:solidFill>
                <a:ea typeface="MS Mincho" panose="02020609040205080304" pitchFamily="49" charset="-128"/>
              </a:rPr>
              <a:t>?</a:t>
            </a:r>
            <a:endParaRPr lang="en-US" sz="21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t="6961" r="70124" b="2063"/>
          <a:stretch/>
        </p:blipFill>
        <p:spPr>
          <a:xfrm>
            <a:off x="6163801" y="2229830"/>
            <a:ext cx="1109032" cy="22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7"/>
            </p:par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97105" y="768744"/>
            <a:ext cx="8925514" cy="42887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898885" y="174573"/>
            <a:ext cx="3264915" cy="446315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24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24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18896" y="841237"/>
            <a:ext cx="2972722" cy="461665"/>
            <a:chOff x="712076" y="1405392"/>
            <a:chExt cx="3963628" cy="615554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506976" cy="615554"/>
              <a:chOff x="1104838" y="1405332"/>
              <a:chExt cx="506976" cy="61555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506976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3" y="1459948"/>
              <a:ext cx="345650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1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Horizontal Scroll 13"/>
          <p:cNvSpPr/>
          <p:nvPr/>
        </p:nvSpPr>
        <p:spPr>
          <a:xfrm>
            <a:off x="418895" y="1247330"/>
            <a:ext cx="8142477" cy="3332762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>
              <a:lnSpc>
                <a:spcPct val="120000"/>
              </a:lnSpc>
            </a:pPr>
            <a:r>
              <a:rPr lang="vi-VN" sz="3600" b="1" dirty="0"/>
              <a:t>Mỗi khi thao tác với chuột thì thông tin điều khiển sẽ được chuyển cho máy tính thực hiện.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544042" y="666402"/>
            <a:ext cx="4535222" cy="42778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947833" y="53631"/>
            <a:ext cx="3264915" cy="484019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sp>
        <p:nvSpPr>
          <p:cNvPr id="15" name="Rounded Rectangle 14"/>
          <p:cNvSpPr/>
          <p:nvPr/>
        </p:nvSpPr>
        <p:spPr>
          <a:xfrm>
            <a:off x="68881" y="666402"/>
            <a:ext cx="4357461" cy="427783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indent="347663" algn="just">
              <a:lnSpc>
                <a:spcPct val="120000"/>
              </a:lnSpc>
              <a:spcAft>
                <a:spcPts val="45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100" b="1" dirty="0"/>
          </a:p>
          <a:p>
            <a:pPr indent="347663" algn="just">
              <a:lnSpc>
                <a:spcPct val="120000"/>
              </a:lnSpc>
              <a:spcAft>
                <a:spcPts val="45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100" b="1" dirty="0"/>
          </a:p>
          <a:p>
            <a:pPr indent="429816" algn="just">
              <a:lnSpc>
                <a:spcPct val="120000"/>
              </a:lnSpc>
              <a:spcAft>
                <a:spcPts val="450"/>
              </a:spcAft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vi-VN" sz="2100" b="1" dirty="0"/>
              <a:t>Em </a:t>
            </a:r>
            <a:r>
              <a:rPr lang="vi-VN" sz="2100" b="1" dirty="0"/>
              <a:t>hãy cùng bạn quan sát hình 6.3 và cho biết tên từng bộ phận được đánh số 1, 2, 3.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8490" t="9596" r="7595" b="3837"/>
          <a:stretch/>
        </p:blipFill>
        <p:spPr>
          <a:xfrm>
            <a:off x="4847130" y="817297"/>
            <a:ext cx="3955642" cy="39165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52" y="1494434"/>
            <a:ext cx="1082253" cy="9694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29700" y="1704005"/>
            <a:ext cx="982721" cy="1054135"/>
          </a:xfrm>
          <a:prstGeom prst="rect">
            <a:avLst/>
          </a:prstGeom>
          <a:solidFill>
            <a:srgbClr val="FF0000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1653" y="862210"/>
            <a:ext cx="1844719" cy="561692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73884" y="862210"/>
            <a:ext cx="1459374" cy="561692"/>
          </a:xfrm>
          <a:prstGeom prst="rect">
            <a:avLst/>
          </a:prstGeom>
          <a:solidFill>
            <a:srgbClr val="FF00FF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47833" y="158827"/>
            <a:ext cx="3264915" cy="484019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5950" y="810412"/>
            <a:ext cx="4137632" cy="4222834"/>
            <a:chOff x="190975" y="1337478"/>
            <a:chExt cx="5336368" cy="4951512"/>
          </a:xfrm>
        </p:grpSpPr>
        <p:sp>
          <p:nvSpPr>
            <p:cNvPr id="15" name="Rounded Rectangle 14"/>
            <p:cNvSpPr/>
            <p:nvPr/>
          </p:nvSpPr>
          <p:spPr>
            <a:xfrm>
              <a:off x="190975" y="1337478"/>
              <a:ext cx="5336368" cy="495151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347663" algn="just">
                <a:lnSpc>
                  <a:spcPct val="120000"/>
                </a:lnSpc>
                <a:spcAft>
                  <a:spcPts val="45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300" b="1" dirty="0"/>
            </a:p>
            <a:p>
              <a:pPr indent="347663" algn="just">
                <a:lnSpc>
                  <a:spcPct val="120000"/>
                </a:lnSpc>
                <a:spcAft>
                  <a:spcPts val="45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300" b="1" dirty="0"/>
            </a:p>
            <a:p>
              <a:pPr indent="429816" algn="just">
                <a:lnSpc>
                  <a:spcPct val="120000"/>
                </a:lnSpc>
                <a:spcAft>
                  <a:spcPts val="450"/>
                </a:spcAft>
                <a:buClr>
                  <a:srgbClr val="FFFF00"/>
                </a:buClr>
                <a:buFont typeface="Wingdings" panose="05000000000000000000" pitchFamily="2" charset="2"/>
                <a:buChar char="v"/>
              </a:pPr>
              <a:r>
                <a:rPr lang="vi-VN" sz="2300" b="1" dirty="0"/>
                <a:t>Em hãy trao đổi với bạn và chỉ ra các cặp tương ứng giữa các mục ở cột trái với các mục ở cột phải trong bảng bên. </a:t>
              </a:r>
              <a:endParaRPr lang="en-US" sz="2300" b="1" dirty="0"/>
            </a:p>
            <a:p>
              <a:pPr algn="just">
                <a:lnSpc>
                  <a:spcPct val="120000"/>
                </a:lnSpc>
                <a:spcAft>
                  <a:spcPts val="450"/>
                </a:spcAft>
                <a:buClr>
                  <a:srgbClr val="FFFF00"/>
                </a:buClr>
              </a:pPr>
              <a:r>
                <a:rPr lang="vi-VN" sz="2300" b="1" dirty="0">
                  <a:solidFill>
                    <a:srgbClr val="FFFF00"/>
                  </a:solidFill>
                </a:rPr>
                <a:t>Ví </a:t>
              </a:r>
              <a:r>
                <a:rPr lang="vi-VN" sz="2300" b="1" dirty="0">
                  <a:solidFill>
                    <a:srgbClr val="FFFF00"/>
                  </a:solidFill>
                </a:rPr>
                <a:t>dụ</a:t>
              </a:r>
              <a:r>
                <a:rPr lang="vi-VN" sz="2300" b="1" dirty="0"/>
                <a:t>: 1 – a là sai; </a:t>
              </a:r>
              <a:r>
                <a:rPr lang="vi-VN" sz="2300" b="1" dirty="0"/>
                <a:t>1 – b là đúng.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198" y="1495441"/>
              <a:ext cx="1224757" cy="129253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1392" y="810411"/>
            <a:ext cx="4695503" cy="4222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72868" y="1157852"/>
            <a:ext cx="29238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1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2868" y="1898600"/>
            <a:ext cx="29238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1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72868" y="2673991"/>
            <a:ext cx="29238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1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72868" y="3456374"/>
            <a:ext cx="305212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60044" y="4259583"/>
            <a:ext cx="305212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80944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47833" y="158827"/>
            <a:ext cx="3264915" cy="484019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84116" y="716058"/>
            <a:ext cx="3666617" cy="4333372"/>
            <a:chOff x="190975" y="1337478"/>
            <a:chExt cx="5336368" cy="4951512"/>
          </a:xfrm>
        </p:grpSpPr>
        <p:sp>
          <p:nvSpPr>
            <p:cNvPr id="15" name="Rounded Rectangle 14"/>
            <p:cNvSpPr/>
            <p:nvPr/>
          </p:nvSpPr>
          <p:spPr>
            <a:xfrm>
              <a:off x="190975" y="1337478"/>
              <a:ext cx="5336368" cy="495151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347663" algn="just">
                <a:lnSpc>
                  <a:spcPct val="120000"/>
                </a:lnSpc>
                <a:spcAft>
                  <a:spcPts val="45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100" b="1" dirty="0"/>
            </a:p>
            <a:p>
              <a:pPr indent="347663" algn="just">
                <a:lnSpc>
                  <a:spcPct val="120000"/>
                </a:lnSpc>
                <a:spcAft>
                  <a:spcPts val="45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100" b="1" dirty="0"/>
            </a:p>
            <a:p>
              <a:pPr indent="429816" algn="just">
                <a:lnSpc>
                  <a:spcPct val="120000"/>
                </a:lnSpc>
                <a:spcAft>
                  <a:spcPts val="450"/>
                </a:spcAft>
                <a:buClr>
                  <a:srgbClr val="FFFF00"/>
                </a:buClr>
                <a:buFont typeface="Wingdings" panose="05000000000000000000" pitchFamily="2" charset="2"/>
                <a:buChar char="v"/>
              </a:pPr>
              <a:r>
                <a:rPr lang="en-US" sz="2100" b="1" dirty="0" err="1"/>
                <a:t>Em</a:t>
              </a:r>
              <a:r>
                <a:rPr lang="en-US" sz="2100" b="1" dirty="0"/>
                <a:t> </a:t>
              </a:r>
              <a:r>
                <a:rPr lang="en-US" sz="2100" b="1" dirty="0" err="1"/>
                <a:t>hãy</a:t>
              </a:r>
              <a:r>
                <a:rPr lang="en-US" sz="2100" b="1" dirty="0"/>
                <a:t> </a:t>
              </a:r>
              <a:r>
                <a:rPr lang="en-US" sz="2100" b="1" dirty="0" err="1"/>
                <a:t>trao</a:t>
              </a:r>
              <a:r>
                <a:rPr lang="en-US" sz="2100" b="1" dirty="0"/>
                <a:t> </a:t>
              </a:r>
              <a:r>
                <a:rPr lang="en-US" sz="2100" b="1" dirty="0" err="1"/>
                <a:t>đổi</a:t>
              </a:r>
              <a:r>
                <a:rPr lang="en-US" sz="2100" b="1" dirty="0"/>
                <a:t> </a:t>
              </a:r>
              <a:r>
                <a:rPr lang="en-US" sz="2100" b="1" dirty="0" err="1"/>
                <a:t>với</a:t>
              </a:r>
              <a:r>
                <a:rPr lang="en-US" sz="2100" b="1" dirty="0"/>
                <a:t> </a:t>
              </a:r>
              <a:r>
                <a:rPr lang="en-US" sz="2100" b="1" dirty="0" err="1"/>
                <a:t>bạn</a:t>
              </a:r>
              <a:r>
                <a:rPr lang="en-US" sz="2100" b="1" dirty="0"/>
                <a:t> </a:t>
              </a:r>
              <a:r>
                <a:rPr lang="en-US" sz="2100" b="1" dirty="0" err="1"/>
                <a:t>và</a:t>
              </a:r>
              <a:r>
                <a:rPr lang="en-US" sz="2100" b="1" dirty="0"/>
                <a:t> </a:t>
              </a:r>
              <a:r>
                <a:rPr lang="en-US" sz="2100" b="1" dirty="0" err="1"/>
                <a:t>cho</a:t>
              </a:r>
              <a:r>
                <a:rPr lang="en-US" sz="2100" b="1" dirty="0"/>
                <a:t> </a:t>
              </a:r>
              <a:r>
                <a:rPr lang="en-US" sz="2100" b="1" dirty="0" err="1"/>
                <a:t>biết</a:t>
              </a:r>
              <a:r>
                <a:rPr lang="en-US" sz="2100" b="1" dirty="0"/>
                <a:t> </a:t>
              </a:r>
              <a:r>
                <a:rPr lang="en-US" sz="2100" b="1" dirty="0" err="1"/>
                <a:t>lỗi</a:t>
              </a:r>
              <a:r>
                <a:rPr lang="en-US" sz="2100" b="1" dirty="0"/>
                <a:t> </a:t>
              </a:r>
              <a:r>
                <a:rPr lang="en-US" sz="2100" b="1" dirty="0" err="1"/>
                <a:t>sai</a:t>
              </a:r>
              <a:r>
                <a:rPr lang="en-US" sz="2100" b="1" dirty="0"/>
                <a:t> </a:t>
              </a:r>
              <a:r>
                <a:rPr lang="en-US" sz="2100" b="1" dirty="0" err="1"/>
                <a:t>khi</a:t>
              </a:r>
              <a:r>
                <a:rPr lang="en-US" sz="2100" b="1" dirty="0"/>
                <a:t> </a:t>
              </a:r>
              <a:r>
                <a:rPr lang="en-US" sz="2100" b="1" dirty="0" err="1"/>
                <a:t>cầm</a:t>
              </a:r>
              <a:r>
                <a:rPr lang="en-US" sz="2100" b="1" dirty="0"/>
                <a:t> </a:t>
              </a:r>
              <a:r>
                <a:rPr lang="en-US" sz="2100" b="1" dirty="0" err="1"/>
                <a:t>chuột</a:t>
              </a:r>
              <a:r>
                <a:rPr lang="en-US" sz="2100" b="1" dirty="0"/>
                <a:t> </a:t>
              </a:r>
              <a:r>
                <a:rPr lang="en-US" sz="2100" b="1" dirty="0" err="1"/>
                <a:t>trong</a:t>
              </a:r>
              <a:r>
                <a:rPr lang="en-US" sz="2100" b="1" dirty="0"/>
                <a:t> </a:t>
              </a:r>
              <a:r>
                <a:rPr lang="en-US" sz="2100" b="1" dirty="0" err="1"/>
                <a:t>các</a:t>
              </a:r>
              <a:r>
                <a:rPr lang="en-US" sz="2100" b="1" dirty="0"/>
                <a:t> </a:t>
              </a:r>
              <a:r>
                <a:rPr lang="en-US" sz="2100" b="1" dirty="0" err="1"/>
                <a:t>hình</a:t>
              </a:r>
              <a:r>
                <a:rPr lang="en-US" sz="2100" b="1" dirty="0"/>
                <a:t> 6.4a, 6.4b, 6.4c </a:t>
              </a:r>
              <a:r>
                <a:rPr lang="en-US" sz="2100" b="1" dirty="0" err="1"/>
                <a:t>và</a:t>
              </a:r>
              <a:r>
                <a:rPr lang="en-US" sz="2100" b="1" dirty="0"/>
                <a:t> 6.4d. </a:t>
              </a:r>
              <a:endPara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18" y="1756233"/>
              <a:ext cx="1547281" cy="1202640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3858905" y="716058"/>
            <a:ext cx="5123740" cy="43333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2395"/>
          <a:stretch/>
        </p:blipFill>
        <p:spPr>
          <a:xfrm>
            <a:off x="3858905" y="2023009"/>
            <a:ext cx="5015552" cy="19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6264" y="698741"/>
            <a:ext cx="8962845" cy="4303568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5057" y="722284"/>
            <a:ext cx="8514271" cy="13988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3381" indent="-383381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83381" indent="-17145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1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mỗi khi thực hiện thao tác với chuột thì thông tin điều khiển sẽ được chuyển đến đâu</a:t>
            </a:r>
            <a:r>
              <a:rPr lang="vi-VN" sz="1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3381" indent="-17145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 tên thao tác với cách thực hiện tương ứng trong bảng dưới đây.</a:t>
            </a:r>
            <a:endParaRPr lang="en-US" sz="1800" spc="-113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50119" y="116607"/>
            <a:ext cx="3264915" cy="484019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212" y="2121128"/>
            <a:ext cx="6085144" cy="276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384"/>
            <a:ext cx="9144000" cy="520388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35617" y="2481674"/>
            <a:ext cx="9369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63783" y="1158448"/>
            <a:ext cx="908813" cy="3525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70003" y="1761673"/>
            <a:ext cx="1302593" cy="2215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68415" y="3122762"/>
            <a:ext cx="1104181" cy="9711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320505" y="1761673"/>
            <a:ext cx="552091" cy="15557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880553" y="1233577"/>
            <a:ext cx="992043" cy="36056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3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50119" y="116607"/>
            <a:ext cx="3264915" cy="484019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2974" y="716058"/>
            <a:ext cx="8461717" cy="4145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573859" y="836762"/>
            <a:ext cx="8087062" cy="388188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Qua bài học ngày hôm nay, các em biết được có mấy thao tác sử dụng chuột? Đó là những thao tác nào?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50119" y="116607"/>
            <a:ext cx="3264915" cy="484019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02" y="1347507"/>
            <a:ext cx="1735123" cy="3241746"/>
          </a:xfrm>
          <a:prstGeom prst="rect">
            <a:avLst/>
          </a:prstGeom>
        </p:spPr>
      </p:pic>
      <p:sp>
        <p:nvSpPr>
          <p:cNvPr id="9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2013391" y="819080"/>
            <a:ext cx="6845937" cy="4272664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tin?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4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741" t="7694" r="4351" b="14346"/>
          <a:stretch/>
        </p:blipFill>
        <p:spPr>
          <a:xfrm>
            <a:off x="186118" y="64736"/>
            <a:ext cx="8779858" cy="3865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730" y="3897572"/>
            <a:ext cx="6121773" cy="1276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6607" y="4077844"/>
            <a:ext cx="1181030" cy="814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0787" y="242761"/>
            <a:ext cx="8342888" cy="2933021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en-US" sz="4200" b="1" spc="-53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Thứ hai, ngày 03 tháng 10 năm 2022</a:t>
            </a:r>
          </a:p>
          <a:p>
            <a:pPr algn="ctr">
              <a:lnSpc>
                <a:spcPct val="150000"/>
              </a:lnSpc>
            </a:pPr>
            <a:r>
              <a:rPr lang="en-US" sz="4200" b="1" spc="-53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Tin học</a:t>
            </a:r>
          </a:p>
          <a:p>
            <a:pPr algn="ctr">
              <a:lnSpc>
                <a:spcPct val="150000"/>
              </a:lnSpc>
            </a:pPr>
            <a:r>
              <a:rPr lang="en-US" sz="4200" b="1" spc="-53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 6. Sử dụng chuột máy tính</a:t>
            </a:r>
            <a:endParaRPr lang="en-US" sz="4200" b="1" spc="-53" dirty="0">
              <a:ln>
                <a:solidFill>
                  <a:schemeClr val="bg1"/>
                </a:solidFill>
              </a:ln>
              <a:solidFill>
                <a:srgbClr val="3333CC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2828" y="903515"/>
            <a:ext cx="8974067" cy="39950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898885" y="250771"/>
            <a:ext cx="3264915" cy="446315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24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12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258947" y="1108609"/>
            <a:ext cx="4887588" cy="3633324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535" y="1121758"/>
            <a:ext cx="3900360" cy="3531161"/>
          </a:xfrm>
          <a:prstGeom prst="rect">
            <a:avLst/>
          </a:prstGeom>
        </p:spPr>
      </p:pic>
      <p:sp>
        <p:nvSpPr>
          <p:cNvPr id="14" name="Horizontal Scroll 13"/>
          <p:cNvSpPr/>
          <p:nvPr/>
        </p:nvSpPr>
        <p:spPr>
          <a:xfrm>
            <a:off x="85737" y="1121758"/>
            <a:ext cx="4790517" cy="3393597"/>
          </a:xfrm>
          <a:prstGeom prst="horizontalScroll">
            <a:avLst/>
          </a:prstGeom>
          <a:solidFill>
            <a:srgbClr val="33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74324" y="620888"/>
            <a:ext cx="8598877" cy="42411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59" y="1334050"/>
            <a:ext cx="1756076" cy="170648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61246" y="3040530"/>
            <a:ext cx="5178903" cy="13580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indent="347663" algn="just">
              <a:lnSpc>
                <a:spcPct val="120000"/>
              </a:lnSpc>
              <a:spcAft>
                <a:spcPts val="45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spc="-113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spc="-113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13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spc="-113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13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400" spc="-113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13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spc="-113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-113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spc="-113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13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spc="-113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13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spc="-113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13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400" spc="-113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13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400" spc="-113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13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spc="-113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13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spc="-113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13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spc="-113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13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spc="-113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13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spc="-113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13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US" sz="2400" spc="-113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13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400" spc="-113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13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spc="-113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13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spc="-113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13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400" spc="-113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13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spc="-113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13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spc="-113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13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spc="-113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13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spc="-113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898885" y="93653"/>
            <a:ext cx="3264915" cy="454602"/>
            <a:chOff x="3865174" y="200394"/>
            <a:chExt cx="4353220" cy="606135"/>
          </a:xfrm>
        </p:grpSpPr>
        <p:sp>
          <p:nvSpPr>
            <p:cNvPr id="27" name="Rounded Rectangle 26"/>
            <p:cNvSpPr/>
            <p:nvPr/>
          </p:nvSpPr>
          <p:spPr>
            <a:xfrm>
              <a:off x="3865174" y="200394"/>
              <a:ext cx="4353220" cy="59508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24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24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813296" y="773883"/>
            <a:ext cx="2527087" cy="461665"/>
            <a:chOff x="712076" y="1405392"/>
            <a:chExt cx="3369449" cy="615554"/>
          </a:xfrm>
        </p:grpSpPr>
        <p:grpSp>
          <p:nvGrpSpPr>
            <p:cNvPr id="14" name="Group 13"/>
            <p:cNvGrpSpPr/>
            <p:nvPr/>
          </p:nvGrpSpPr>
          <p:grpSpPr>
            <a:xfrm>
              <a:off x="712076" y="1405392"/>
              <a:ext cx="506976" cy="615554"/>
              <a:chOff x="1104838" y="1405332"/>
              <a:chExt cx="506976" cy="615554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04838" y="1405332"/>
                <a:ext cx="506976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219203" y="1459948"/>
              <a:ext cx="286232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máy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tính</a:t>
              </a:r>
              <a:endParaRPr lang="en-US" sz="21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412694" y="1294726"/>
            <a:ext cx="5267916" cy="3423989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680610" y="773881"/>
            <a:ext cx="3018322" cy="4018335"/>
            <a:chOff x="7762705" y="2223955"/>
            <a:chExt cx="2707846" cy="3381030"/>
          </a:xfrm>
        </p:grpSpPr>
        <p:sp>
          <p:nvSpPr>
            <p:cNvPr id="8" name="TextBox 7"/>
            <p:cNvSpPr txBox="1"/>
            <p:nvPr/>
          </p:nvSpPr>
          <p:spPr>
            <a:xfrm>
              <a:off x="8835322" y="5307177"/>
              <a:ext cx="1635229" cy="297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1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l="20931" t="15270" r="22873" b="12715"/>
            <a:stretch/>
          </p:blipFill>
          <p:spPr>
            <a:xfrm>
              <a:off x="7762705" y="2223955"/>
              <a:ext cx="2700592" cy="2991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37565" y="889913"/>
            <a:ext cx="8675476" cy="40028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898885" y="174573"/>
            <a:ext cx="3264915" cy="446315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24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24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813296" y="1073285"/>
            <a:ext cx="2928493" cy="502582"/>
            <a:chOff x="712076" y="1405392"/>
            <a:chExt cx="2934812" cy="670109"/>
          </a:xfrm>
        </p:grpSpPr>
        <p:grpSp>
          <p:nvGrpSpPr>
            <p:cNvPr id="11" name="Group 10"/>
            <p:cNvGrpSpPr/>
            <p:nvPr/>
          </p:nvGrpSpPr>
          <p:grpSpPr>
            <a:xfrm>
              <a:off x="712076" y="1405392"/>
              <a:ext cx="496291" cy="595034"/>
              <a:chOff x="1104838" y="1405332"/>
              <a:chExt cx="496291" cy="595034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04838" y="1405332"/>
                <a:ext cx="496291" cy="595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3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23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219203" y="1459948"/>
              <a:ext cx="242768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tính</a:t>
              </a:r>
              <a:endParaRPr lang="en-US" sz="24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3926" t="14849" r="20621" b="11676"/>
          <a:stretch/>
        </p:blipFill>
        <p:spPr>
          <a:xfrm>
            <a:off x="3340383" y="1516435"/>
            <a:ext cx="2883913" cy="33762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16679" y="1086964"/>
            <a:ext cx="1925694" cy="623248"/>
          </a:xfrm>
          <a:prstGeom prst="rect">
            <a:avLst/>
          </a:prstGeom>
          <a:solidFill>
            <a:srgbClr val="FF00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782339" y="1398588"/>
            <a:ext cx="534339" cy="7566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87980" y="3504176"/>
            <a:ext cx="2006951" cy="623248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 flipV="1">
            <a:off x="4782340" y="2730736"/>
            <a:ext cx="1205640" cy="10850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93079" y="2625168"/>
            <a:ext cx="1626086" cy="623248"/>
          </a:xfrm>
          <a:prstGeom prst="rect">
            <a:avLst/>
          </a:prstGeom>
          <a:solidFill>
            <a:srgbClr val="FF00FF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/>
          <p:cNvCxnSpPr>
            <a:stCxn id="33" idx="3"/>
          </p:cNvCxnSpPr>
          <p:nvPr/>
        </p:nvCxnSpPr>
        <p:spPr>
          <a:xfrm flipV="1">
            <a:off x="2719165" y="2730736"/>
            <a:ext cx="1207180" cy="2060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7104" y="793019"/>
            <a:ext cx="8965976" cy="42483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898885" y="174573"/>
            <a:ext cx="3264915" cy="446315"/>
            <a:chOff x="3865174" y="232761"/>
            <a:chExt cx="4353220" cy="595086"/>
          </a:xfrm>
        </p:grpSpPr>
        <p:sp>
          <p:nvSpPr>
            <p:cNvPr id="6" name="Rounded Rectangle 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24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24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760" y="1315850"/>
            <a:ext cx="3406747" cy="3563647"/>
          </a:xfrm>
          <a:prstGeom prst="rect">
            <a:avLst/>
          </a:prstGeom>
        </p:spPr>
      </p:pic>
      <p:sp>
        <p:nvSpPr>
          <p:cNvPr id="12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3712029" y="1260278"/>
            <a:ext cx="5190902" cy="341978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3799148" y="854186"/>
            <a:ext cx="5263931" cy="4108512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7663" algn="just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7909" y="854185"/>
            <a:ext cx="2644106" cy="461665"/>
            <a:chOff x="712076" y="1405392"/>
            <a:chExt cx="3525474" cy="615554"/>
          </a:xfrm>
        </p:grpSpPr>
        <p:grpSp>
          <p:nvGrpSpPr>
            <p:cNvPr id="15" name="Group 14"/>
            <p:cNvGrpSpPr/>
            <p:nvPr/>
          </p:nvGrpSpPr>
          <p:grpSpPr>
            <a:xfrm>
              <a:off x="712076" y="1405392"/>
              <a:ext cx="506976" cy="615554"/>
              <a:chOff x="1104838" y="1405332"/>
              <a:chExt cx="506976" cy="61555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04838" y="1405332"/>
                <a:ext cx="506976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219203" y="1459948"/>
              <a:ext cx="301834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Cách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cầm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1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97104" y="760260"/>
            <a:ext cx="8965975" cy="43134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898885" y="174573"/>
            <a:ext cx="3264915" cy="446315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24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24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18896" y="922157"/>
            <a:ext cx="2972722" cy="461665"/>
            <a:chOff x="712076" y="1405392"/>
            <a:chExt cx="3963628" cy="615554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506976" cy="615554"/>
              <a:chOff x="1104838" y="1405332"/>
              <a:chExt cx="506976" cy="61555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506976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3" y="1459948"/>
              <a:ext cx="345650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1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95320" y="1456566"/>
            <a:ext cx="7800722" cy="3479576"/>
            <a:chOff x="3261815" y="2224585"/>
            <a:chExt cx="5358531" cy="394420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3009" y="2396452"/>
              <a:ext cx="1287710" cy="147637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261816" y="3874668"/>
              <a:ext cx="5358530" cy="205261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indent="347663" algn="just">
                <a:lnSpc>
                  <a:spcPct val="120000"/>
                </a:lnSpc>
                <a:spcAft>
                  <a:spcPts val="45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32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2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32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32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2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32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32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32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32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a, b, c, d, e, g </a:t>
              </a:r>
              <a:r>
                <a:rPr lang="en-US" sz="32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32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32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khoa</a:t>
              </a:r>
              <a:r>
                <a:rPr lang="en-US" sz="32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32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17.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261815" y="2224585"/>
              <a:ext cx="5358531" cy="3944203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13288" y="728282"/>
            <a:ext cx="8917424" cy="43211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898885" y="174573"/>
            <a:ext cx="3264915" cy="446315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24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24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26988" y="800777"/>
            <a:ext cx="2972722" cy="461665"/>
            <a:chOff x="712076" y="1405392"/>
            <a:chExt cx="3963628" cy="615554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506976" cy="615554"/>
              <a:chOff x="1104838" y="1405332"/>
              <a:chExt cx="506976" cy="61555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506976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3" y="1459948"/>
              <a:ext cx="345650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1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10393" y="1343278"/>
            <a:ext cx="4310473" cy="3625232"/>
            <a:chOff x="3261815" y="2224585"/>
            <a:chExt cx="5358531" cy="394420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440" y="2475521"/>
              <a:ext cx="1519279" cy="139730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261816" y="3845021"/>
              <a:ext cx="5358530" cy="205790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indent="347663">
                <a:lnSpc>
                  <a:spcPct val="120000"/>
                </a:lnSpc>
                <a:spcAft>
                  <a:spcPts val="45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4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4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24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4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a, b, c, d, e, g </a:t>
              </a:r>
              <a:r>
                <a:rPr lang="en-US" sz="24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4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24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khoa</a:t>
              </a:r>
              <a:r>
                <a:rPr lang="en-US" sz="24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13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4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17</a:t>
              </a:r>
              <a:r>
                <a:rPr lang="en-US" sz="2800" spc="-113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261815" y="2224585"/>
              <a:ext cx="5358531" cy="3944203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4735815" y="1124793"/>
            <a:ext cx="4149240" cy="3754704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1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89012" y="849272"/>
            <a:ext cx="8957883" cy="41839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898885" y="174573"/>
            <a:ext cx="3264915" cy="446315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24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24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86528" y="930249"/>
            <a:ext cx="2972722" cy="461665"/>
            <a:chOff x="712076" y="1405392"/>
            <a:chExt cx="3963628" cy="615554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506976" cy="615554"/>
              <a:chOff x="1104838" y="1405332"/>
              <a:chExt cx="506976" cy="61555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506976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3" y="1459948"/>
              <a:ext cx="345650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1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50258" y="1448147"/>
            <a:ext cx="3742394" cy="34830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900"/>
              </a:spcAft>
              <a:buClr>
                <a:srgbClr val="FF0000"/>
              </a:buClr>
            </a:pPr>
            <a:r>
              <a:rPr lang="en-US" sz="2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26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900"/>
              </a:spcAft>
              <a:buClr>
                <a:srgbClr val="FF0000"/>
              </a:buClr>
            </a:pPr>
            <a:r>
              <a:rPr lang="en-US" sz="2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6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Nháy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900"/>
              </a:spcAft>
              <a:buClr>
                <a:srgbClr val="FF0000"/>
              </a:buClr>
            </a:pPr>
            <a:r>
              <a:rPr lang="en-US" sz="2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26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Nháy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900"/>
              </a:spcAft>
              <a:buClr>
                <a:srgbClr val="FF0000"/>
              </a:buClr>
            </a:pPr>
            <a:r>
              <a:rPr lang="en-US" sz="2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sz="26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Kéo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900"/>
              </a:spcAft>
              <a:buClr>
                <a:srgbClr val="FF0000"/>
              </a:buClr>
            </a:pPr>
            <a:r>
              <a:rPr lang="en-US" sz="2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n-US" sz="26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Nháy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900"/>
              </a:spcAft>
              <a:buClr>
                <a:srgbClr val="FF0000"/>
              </a:buClr>
            </a:pPr>
            <a:r>
              <a:rPr lang="en-US" sz="2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en-US" sz="26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Xoay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4143122" y="930249"/>
            <a:ext cx="4768668" cy="4000903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nl-NL" sz="3200" dirty="0"/>
              <a:t>Theo các em thao tác nháy chuột và nháy đúp chuột giống và khác nhau ở điểm nào?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</TotalTime>
  <Words>572</Words>
  <Application>Microsoft Office PowerPoint</Application>
  <PresentationFormat>On-screen Show (16:9)</PresentationFormat>
  <Paragraphs>77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175</cp:revision>
  <dcterms:created xsi:type="dcterms:W3CDTF">2022-01-16T07:26:14Z</dcterms:created>
  <dcterms:modified xsi:type="dcterms:W3CDTF">2022-10-02T21:45:23Z</dcterms:modified>
</cp:coreProperties>
</file>